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260" r:id="rId4"/>
    <p:sldId id="265" r:id="rId5"/>
    <p:sldId id="266" r:id="rId6"/>
    <p:sldId id="267" r:id="rId7"/>
    <p:sldId id="263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9" autoAdjust="0"/>
    <p:restoredTop sz="94660"/>
  </p:normalViewPr>
  <p:slideViewPr>
    <p:cSldViewPr snapToGrid="0">
      <p:cViewPr varScale="1">
        <p:scale>
          <a:sx n="85" d="100"/>
          <a:sy n="85" d="100"/>
        </p:scale>
        <p:origin x="-456" y="1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5FFFFC8-3C41-49E6-B51F-8574A0E40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0BB7DBBB-0B8D-487C-8CEA-25254DAE9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83F0418-ADA0-4D28-A337-CB971A028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E7EF6A9-71C5-4979-8FE7-A0E17E944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5AE8F6C-EF8C-4EFE-B795-4D2284DDF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5246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1B63749-B7B3-47DC-B587-3CD7F0351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20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A0345D3-89A9-4BFC-86D3-8F65EE541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7217"/>
            <a:ext cx="10515600" cy="348974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C07DC57-1450-4A3A-835F-686413B39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10D9576-637E-4EB1-A04D-DF0CB4F5E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7DC9217-9966-47A1-8D55-38EA1513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6578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FFF57FA-68FA-475A-B273-E8BF4F9C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DF8E642-2525-4B3D-BC19-23F67171F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78882D7-0A5C-4598-9190-D388D8BA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16AD077-53BA-4953-BCBC-B458D6CA7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207A9D7-6DAF-4C09-83BE-E51FC53A1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145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03378D-6E7B-4CAD-9542-6B386DF4B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F2BD173-BBA4-4AD6-8872-8FCAEAA8E3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6B9AC73-CF4B-47F1-8DC4-1B2EAA186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F86F6B4E-9913-462B-932A-3A7A59D75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6ED062F-3E78-4A88-ADC0-D72FF20E3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F8792FA-06A4-4484-A5C6-C2E1813D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4210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E0B1486-34CA-483F-9DBC-735FB35D0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95C89397-4817-4BEE-B128-EC21EED02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D53FB84-F4E7-4278-ACF2-BDFB85DC9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148DDA19-394A-4AC5-9A28-6FFB8B1C39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8337529-65EF-46B6-A602-EC2A5286F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D68477C7-B431-4F8B-A871-7EE77F585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3782813A-A1D0-4722-B9B4-C9C67E05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8B75FAF8-D1F6-4C47-A295-3A749788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165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ADE43A2-A7AB-4F66-A819-7F5B385A5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8D767D14-514C-400F-B33B-9C7AFFFD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AAB0AE99-F439-401F-B331-7CE89E07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1FF4E8F5-C2C5-4DD5-AA7D-AD52A607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400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6D311544-E5B1-484F-8BB0-3A917B15A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499622B0-92B9-4870-92FB-996C5768A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CA9E8E69-224C-4DC0-815E-83E1C12E0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3876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B9C5428-8A14-4A77-A545-3E5807AF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1221DF-5091-49EE-A57A-3E340CDB8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971FE15D-E953-46F2-9198-9D950F1C5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8E371DAA-F8A2-4AD5-AA3B-042A3749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A4B7C6FE-7562-4EDC-81A1-83DFA61C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003A681-674C-40C6-8584-4AFBA2FD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2614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8981B9C-EE14-43C2-A23F-1DEB41C74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227265D6-7462-4505-8DEE-224338FC8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FA4371EB-8C6A-42B1-B389-1356952DB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F5B499D3-3532-4600-9EA4-BF459941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AAD13A5-5947-4CE3-AB7B-63ED1380F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7DB761FF-D793-45D4-88E2-2CEDC7F0A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5997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5B94E18-1E60-408F-8997-B705400DD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915FE5F7-7D19-4078-ABB4-26D65419B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29A53ED-E14A-4FF3-993C-5299D58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B263D17-4C8B-4ED0-BDFE-D4E9C33EC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0A1275D-1C3B-4F09-8A77-362C1E3A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6400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9A3675C-981C-4600-931C-8B88B580D5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419BC073-17E4-43D8-A306-5856D390D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593EB58-0A63-468A-9EE5-D89B32D44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3EDFF80-0C06-4EC7-9CA3-6E8D915F0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67BF33E-845B-4C5D-9EBB-5A2A78C24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752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5FFFFC8-3C41-49E6-B51F-8574A0E40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0BB7DBBB-0B8D-487C-8CEA-25254DAE9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83F0418-ADA0-4D28-A337-CB971A028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E7EF6A9-71C5-4979-8FE7-A0E17E944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5AE8F6C-EF8C-4EFE-B795-4D2284DDF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142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1B63749-B7B3-47DC-B587-3CD7F0351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20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A0345D3-89A9-4BFC-86D3-8F65EE541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7217"/>
            <a:ext cx="10515600" cy="348974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C07DC57-1450-4A3A-835F-686413B39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10D9576-637E-4EB1-A04D-DF0CB4F5E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7DC9217-9966-47A1-8D55-38EA1513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956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FFF57FA-68FA-475A-B273-E8BF4F9C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DF8E642-2525-4B3D-BC19-23F67171F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78882D7-0A5C-4598-9190-D388D8BA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16AD077-53BA-4953-BCBC-B458D6CA7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207A9D7-6DAF-4C09-83BE-E51FC53A1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271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03378D-6E7B-4CAD-9542-6B386DF4B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F2BD173-BBA4-4AD6-8872-8FCAEAA8E3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6B9AC73-CF4B-47F1-8DC4-1B2EAA186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6F6B4E-9913-462B-932A-3A7A59D75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6ED062F-3E78-4A88-ADC0-D72FF20E3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F8792FA-06A4-4484-A5C6-C2E1813D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45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E0B1486-34CA-483F-9DBC-735FB35D0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5C89397-4817-4BEE-B128-EC21EED02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D53FB84-F4E7-4278-ACF2-BDFB85DC9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148DDA19-394A-4AC5-9A28-6FFB8B1C39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8337529-65EF-46B6-A602-EC2A5286F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D68477C7-B431-4F8B-A871-7EE77F585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3782813A-A1D0-4722-B9B4-C9C67E05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8B75FAF8-D1F6-4C47-A295-3A749788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720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DE43A2-A7AB-4F66-A819-7F5B385A5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D767D14-514C-400F-B33B-9C7AFFFD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AAB0AE99-F439-401F-B331-7CE89E07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1FF4E8F5-C2C5-4DD5-AA7D-AD52A607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944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6D311544-E5B1-484F-8BB0-3A917B15A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499622B0-92B9-4870-92FB-996C5768A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CA9E8E69-224C-4DC0-815E-83E1C12E0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997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B9C5428-8A14-4A77-A545-3E5807AF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11221DF-5091-49EE-A57A-3E340CDB8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71FE15D-E953-46F2-9198-9D950F1C5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E371DAA-F8A2-4AD5-AA3B-042A3749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4B7C6FE-7562-4EDC-81A1-83DFA61C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003A681-674C-40C6-8584-4AFBA2FD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589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981B9C-EE14-43C2-A23F-1DEB41C74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27265D6-7462-4505-8DEE-224338FC8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A4371EB-8C6A-42B1-B389-1356952DB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5B499D3-3532-4600-9EA4-BF459941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AAD13A5-5947-4CE3-AB7B-63ED1380F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DB761FF-D793-45D4-88E2-2CEDC7F0A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62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5B94E18-1E60-408F-8997-B705400DD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15FE5F7-7D19-4078-ABB4-26D65419B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29A53ED-E14A-4FF3-993C-5299D58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B263D17-4C8B-4ED0-BDFE-D4E9C33EC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A1275D-1C3B-4F09-8A77-362C1E3A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419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9A3675C-981C-4600-931C-8B88B580D5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19BC073-17E4-43D8-A306-5856D390D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593EB58-0A63-468A-9EE5-D89B32D44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3EDFF80-0C06-4EC7-9CA3-6E8D915F0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67BF33E-845B-4C5D-9EBB-5A2A78C24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48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9649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374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58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633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2612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9241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4883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9160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116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6713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5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8659EC38-C55B-428C-A888-344054250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9A9F6A1-F020-4DF7-B502-CC0266878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D4B6DE3-4CA4-4934-B319-A10E2F2DC3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B0371-8A64-45AB-9D4C-11A1D90B56A6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7C6F546-392E-4A1D-A3D9-449352597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303D4E0-B620-4FB7-B2C6-9F0ADA52F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FEA8E-8F54-4E6A-8358-017D407E749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439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8659EC38-C55B-428C-A888-344054250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9A9F6A1-F020-4DF7-B502-CC0266878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D4B6DE3-4CA4-4934-B319-A10E2F2DC3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B0371-8A64-45AB-9D4C-11A1D90B56A6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7C6F546-392E-4A1D-A3D9-449352597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303D4E0-B620-4FB7-B2C6-9F0ADA52F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FEA8E-8F54-4E6A-8358-017D407E749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68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A9671D04-E2DF-4B48-94F2-38A13B1A2A3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1219170"/>
              <a:t>02/09/2022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CF694CA3-D035-4954-B600-1C79C701305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3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raul.garcia@ephpo.es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3;p30">
            <a:extLst>
              <a:ext uri="{FF2B5EF4-FFF2-40B4-BE49-F238E27FC236}">
                <a16:creationId xmlns="" xmlns:a16="http://schemas.microsoft.com/office/drawing/2014/main" id="{38E86797-9B5F-4A2C-909A-F64E7C2ACBDC}"/>
              </a:ext>
            </a:extLst>
          </p:cNvPr>
          <p:cNvSpPr/>
          <p:nvPr/>
        </p:nvSpPr>
        <p:spPr>
          <a:xfrm rot="5400000">
            <a:off x="6346297" y="-4134035"/>
            <a:ext cx="89345" cy="8357420"/>
          </a:xfrm>
          <a:prstGeom prst="rect">
            <a:avLst/>
          </a:prstGeom>
          <a:solidFill>
            <a:srgbClr val="64A83F"/>
          </a:solidFill>
          <a:ln>
            <a:noFill/>
          </a:ln>
        </p:spPr>
        <p:txBody>
          <a:bodyPr spcFirstLastPara="1" wrap="square" lIns="121915" tIns="60936" rIns="121915" bIns="60936" anchor="ctr" anchorCtr="0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625601">
              <a:buClr>
                <a:srgbClr val="000000"/>
              </a:buClr>
            </a:pPr>
            <a:endParaRPr sz="2489" kern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031CB335-808B-4824-AFA0-951845C3F347}"/>
              </a:ext>
            </a:extLst>
          </p:cNvPr>
          <p:cNvSpPr txBox="1"/>
          <p:nvPr/>
        </p:nvSpPr>
        <p:spPr>
          <a:xfrm>
            <a:off x="784476" y="539642"/>
            <a:ext cx="1113134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ES" sz="1600" dirty="0"/>
              <a:t>Lo primero es </a:t>
            </a:r>
            <a:r>
              <a:rPr lang="es-ES" sz="1600" b="1" dirty="0"/>
              <a:t>leer atentamente </a:t>
            </a:r>
            <a:r>
              <a:rPr lang="es-ES" sz="1600" dirty="0"/>
              <a:t>las indicaciones para envío de comunicaciones orales y </a:t>
            </a:r>
            <a:r>
              <a:rPr lang="es-ES" sz="1600" dirty="0" err="1"/>
              <a:t>pósters</a:t>
            </a:r>
            <a:r>
              <a:rPr lang="es-ES" sz="1600" dirty="0"/>
              <a:t> del Congreso de que se trate en su página web. Hay que poner especial atención en las fechas de envío de resúmenes y de archivos con la comunicación o póster, normativa sobre autores y autoras y tamaño de las diapositivas. También es posible que se especifiquen programas a utilizar (por ejemplo, </a:t>
            </a:r>
            <a:r>
              <a:rPr lang="es-ES" sz="1600" dirty="0" err="1"/>
              <a:t>Power</a:t>
            </a:r>
            <a:r>
              <a:rPr lang="es-ES" sz="1600" dirty="0"/>
              <a:t> Point) o incluso tipos o tamaño de fuentes. Si se tienen dudas, lo mejor es llamar directamente a su Secretaría Técnica y preguntar. También podemos hacerlo desde la UNIP, si lo prefieres.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1600" dirty="0"/>
          </a:p>
          <a:p>
            <a:pPr marL="342900" indent="-342900" algn="just">
              <a:buFont typeface="+mj-lt"/>
              <a:buAutoNum type="arabicPeriod"/>
            </a:pPr>
            <a:r>
              <a:rPr lang="es-ES" sz="1600" dirty="0"/>
              <a:t>Si tienes dudas o necesitas ayuda para realizar tu comunicación o póster, ponte en contacto con la </a:t>
            </a:r>
            <a:r>
              <a:rPr lang="es-ES" sz="1600" b="1" dirty="0"/>
              <a:t>Unidad de Apoyo a la Investigación</a:t>
            </a:r>
            <a:r>
              <a:rPr lang="es-ES" sz="1600" dirty="0"/>
              <a:t>: </a:t>
            </a:r>
            <a:r>
              <a:rPr lang="es-ES" sz="1600" dirty="0">
                <a:hlinkClick r:id="rId2"/>
              </a:rPr>
              <a:t>raul.garcia@ephpo.es</a:t>
            </a:r>
            <a:r>
              <a:rPr lang="es-ES" sz="1600" dirty="0"/>
              <a:t>  </a:t>
            </a:r>
            <a:r>
              <a:rPr lang="es-ES" sz="1600" dirty="0" err="1"/>
              <a:t>Tlf</a:t>
            </a:r>
            <a:r>
              <a:rPr lang="es-ES" sz="1600" dirty="0"/>
              <a:t>. 195013 (958699013)</a:t>
            </a:r>
          </a:p>
          <a:p>
            <a:pPr marL="342900" indent="-342900" algn="just">
              <a:buFont typeface="+mj-lt"/>
              <a:buAutoNum type="arabicPeriod"/>
            </a:pPr>
            <a:endParaRPr lang="es-ES" sz="1600" dirty="0"/>
          </a:p>
          <a:p>
            <a:pPr marL="342900" indent="-342900" algn="just">
              <a:buFont typeface="+mj-lt"/>
              <a:buAutoNum type="arabicPeriod"/>
            </a:pPr>
            <a:r>
              <a:rPr lang="es-ES" sz="1600" dirty="0"/>
              <a:t>Si tu comunicación o póster necesita de apoyo en materia </a:t>
            </a:r>
            <a:r>
              <a:rPr lang="es-ES" sz="1600" b="1" dirty="0"/>
              <a:t>estadística </a:t>
            </a:r>
            <a:r>
              <a:rPr lang="es-ES" sz="1600" dirty="0"/>
              <a:t>o de </a:t>
            </a:r>
            <a:r>
              <a:rPr lang="es-ES" sz="1600" b="1" dirty="0"/>
              <a:t>gráficos </a:t>
            </a:r>
            <a:r>
              <a:rPr lang="es-ES" sz="1600" dirty="0"/>
              <a:t>o de </a:t>
            </a:r>
            <a:r>
              <a:rPr lang="es-ES" sz="1600" b="1" dirty="0"/>
              <a:t>impresión</a:t>
            </a:r>
            <a:r>
              <a:rPr lang="es-ES" sz="1600" dirty="0"/>
              <a:t>, también podemos ayudarte desde la UNIP pero ten en cuenta que en determinados momentos (como otoño y primavera) la demanda de apoyo para Congresos es muy alta, por lo que te recomendamos que solicites la ayuda </a:t>
            </a:r>
            <a:r>
              <a:rPr lang="es-ES" sz="1600" b="1" dirty="0"/>
              <a:t>con la mayor antelación posible.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1600" dirty="0"/>
          </a:p>
          <a:p>
            <a:pPr marL="342900" indent="-342900" algn="just">
              <a:buFont typeface="+mj-lt"/>
              <a:buAutoNum type="arabicPeriod"/>
            </a:pPr>
            <a:r>
              <a:rPr lang="es-ES" sz="1600" dirty="0"/>
              <a:t>Una vez hayas leído la normativa del Congreso, verás que hay dos grandes modalidades para la realización de comunicaciones orales y </a:t>
            </a:r>
            <a:r>
              <a:rPr lang="es-ES" sz="1600" dirty="0" err="1"/>
              <a:t>pósters</a:t>
            </a:r>
            <a:r>
              <a:rPr lang="es-ES" sz="1600" dirty="0"/>
              <a:t>: que el congreso tenga su propia plantilla para descargar o que no la tenga.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1600" dirty="0"/>
          </a:p>
          <a:p>
            <a:pPr marL="342900" indent="-342900" algn="just">
              <a:buFont typeface="+mj-lt"/>
              <a:buAutoNum type="arabicPeriod"/>
            </a:pPr>
            <a:r>
              <a:rPr lang="es-ES" sz="1600" dirty="0"/>
              <a:t>El Congreso tiene su </a:t>
            </a:r>
            <a:r>
              <a:rPr lang="es-ES" sz="1600" b="1" dirty="0"/>
              <a:t>plantilla propia </a:t>
            </a:r>
            <a:r>
              <a:rPr lang="es-ES" sz="1600" dirty="0"/>
              <a:t>para descargar: entonces utiliza el </a:t>
            </a:r>
            <a:r>
              <a:rPr lang="es-ES" sz="1600" b="1" dirty="0"/>
              <a:t>modelo 1 </a:t>
            </a:r>
            <a:r>
              <a:rPr lang="es-ES" sz="1600" dirty="0"/>
              <a:t>de esta presentación, adaptándolo tanto al congreso en sí como a los datos de la presentación y quien vaya a defenderla.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1600" dirty="0"/>
          </a:p>
          <a:p>
            <a:pPr marL="342900" indent="-342900" algn="just">
              <a:buFont typeface="+mj-lt"/>
              <a:buAutoNum type="arabicPeriod"/>
            </a:pPr>
            <a:r>
              <a:rPr lang="es-ES" sz="1600" dirty="0"/>
              <a:t>El Congreso no tiene su plantilla propia: </a:t>
            </a:r>
            <a:r>
              <a:rPr lang="es-ES" sz="1600" b="1" dirty="0"/>
              <a:t>modelo 2</a:t>
            </a:r>
          </a:p>
          <a:p>
            <a:pPr marL="342900" indent="-342900" algn="just">
              <a:buFont typeface="+mj-lt"/>
              <a:buAutoNum type="arabicPeriod"/>
            </a:pPr>
            <a:endParaRPr lang="es-ES" sz="1600" dirty="0"/>
          </a:p>
          <a:p>
            <a:pPr marL="342900" indent="-342900" algn="just">
              <a:buFont typeface="+mj-lt"/>
              <a:buAutoNum type="arabicPeriod"/>
            </a:pPr>
            <a:r>
              <a:rPr lang="es-ES" sz="1600" dirty="0"/>
              <a:t>Puedes usar los colores e imágenes que quieras, pero te aconsejamos que tengas siempre en mente tres principios: (i) que la presentación se entienda claramente (ii) que no esté demasiado recargada (iii) que no haya demasiado texto.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8D0508A1-4C01-4195-8FA8-9930A72B7A7C}"/>
              </a:ext>
            </a:extLst>
          </p:cNvPr>
          <p:cNvSpPr txBox="1"/>
          <p:nvPr/>
        </p:nvSpPr>
        <p:spPr>
          <a:xfrm>
            <a:off x="1105975" y="220048"/>
            <a:ext cx="10569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F0"/>
                </a:solidFill>
              </a:rPr>
              <a:t>Si vas a ir a un Congreso y necesitas ayuda con la preparación de tu Comunicación Oral, lee esto…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81" y="6300667"/>
            <a:ext cx="4620965" cy="48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5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3;p30">
            <a:extLst>
              <a:ext uri="{FF2B5EF4-FFF2-40B4-BE49-F238E27FC236}">
                <a16:creationId xmlns:a16="http://schemas.microsoft.com/office/drawing/2014/main" xmlns="" id="{38E86797-9B5F-4A2C-909A-F64E7C2ACBDC}"/>
              </a:ext>
            </a:extLst>
          </p:cNvPr>
          <p:cNvSpPr/>
          <p:nvPr/>
        </p:nvSpPr>
        <p:spPr>
          <a:xfrm rot="5400000">
            <a:off x="6346297" y="-4134035"/>
            <a:ext cx="89345" cy="8357420"/>
          </a:xfrm>
          <a:prstGeom prst="rect">
            <a:avLst/>
          </a:prstGeom>
          <a:solidFill>
            <a:srgbClr val="64A83F"/>
          </a:solidFill>
          <a:ln>
            <a:noFill/>
          </a:ln>
        </p:spPr>
        <p:txBody>
          <a:bodyPr spcFirstLastPara="1" wrap="square" lIns="121915" tIns="60936" rIns="121915" bIns="60936" anchor="ctr" anchorCtr="0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625601">
              <a:buClr>
                <a:srgbClr val="000000"/>
              </a:buClr>
            </a:pPr>
            <a:endParaRPr sz="2489" kern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3FD48E4-28F5-4749-A8A4-89596E52D466}"/>
              </a:ext>
            </a:extLst>
          </p:cNvPr>
          <p:cNvSpPr txBox="1"/>
          <p:nvPr/>
        </p:nvSpPr>
        <p:spPr>
          <a:xfrm>
            <a:off x="1217368" y="2330245"/>
            <a:ext cx="99502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prstClr val="white"/>
                </a:solidFill>
              </a:rPr>
              <a:t>MODELO 1</a:t>
            </a:r>
          </a:p>
          <a:p>
            <a:pPr algn="ctr"/>
            <a:endParaRPr lang="es-ES" b="1" dirty="0">
              <a:solidFill>
                <a:prstClr val="white"/>
              </a:solidFill>
            </a:endParaRPr>
          </a:p>
          <a:p>
            <a:pPr algn="ctr"/>
            <a:r>
              <a:rPr lang="es-ES" b="1" dirty="0">
                <a:solidFill>
                  <a:prstClr val="white"/>
                </a:solidFill>
              </a:rPr>
              <a:t>PLANTILLA COMUNICACIÓN ORAL CUANDO EL CONGRESO TIENE SU PROPIA PLANTILLA </a:t>
            </a:r>
            <a:r>
              <a:rPr lang="es-ES" b="1" dirty="0" smtClean="0">
                <a:solidFill>
                  <a:prstClr val="white"/>
                </a:solidFill>
              </a:rPr>
              <a:t>DESCARGABLE</a:t>
            </a:r>
          </a:p>
          <a:p>
            <a:pPr algn="ctr"/>
            <a:endParaRPr lang="es-ES" b="1" dirty="0">
              <a:solidFill>
                <a:prstClr val="white"/>
              </a:solidFill>
            </a:endParaRPr>
          </a:p>
          <a:p>
            <a:pPr algn="ctr"/>
            <a:r>
              <a:rPr lang="es-ES" b="1" dirty="0" smtClean="0">
                <a:solidFill>
                  <a:prstClr val="white"/>
                </a:solidFill>
              </a:rPr>
              <a:t>Incluir nuestro logo donde lo indique las normas del congreso. Si no dice nada al respecto, </a:t>
            </a:r>
            <a:r>
              <a:rPr lang="es-ES" b="1" smtClean="0">
                <a:solidFill>
                  <a:prstClr val="white"/>
                </a:solidFill>
              </a:rPr>
              <a:t>ubicar nuestro logo en un </a:t>
            </a:r>
            <a:r>
              <a:rPr lang="es-ES" b="1" dirty="0" smtClean="0">
                <a:solidFill>
                  <a:prstClr val="white"/>
                </a:solidFill>
              </a:rPr>
              <a:t>lugar de máxima visibilidad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7" name="6 Imagen" descr="LogoPonienteHorizont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62053" cy="114388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14" y="6095043"/>
            <a:ext cx="4792418" cy="49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81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546FDFB5-086A-441F-86B4-0CE5C48ABB68}"/>
              </a:ext>
            </a:extLst>
          </p:cNvPr>
          <p:cNvSpPr/>
          <p:nvPr/>
        </p:nvSpPr>
        <p:spPr>
          <a:xfrm>
            <a:off x="10810569" y="6589039"/>
            <a:ext cx="1322441" cy="23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2552095B-FF49-44B2-8552-9307D83F839A}"/>
              </a:ext>
            </a:extLst>
          </p:cNvPr>
          <p:cNvSpPr/>
          <p:nvPr/>
        </p:nvSpPr>
        <p:spPr>
          <a:xfrm>
            <a:off x="5318956" y="6662673"/>
            <a:ext cx="1377112" cy="16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730F7F2A-5B13-40D9-AE20-B62E17E81B0C}"/>
              </a:ext>
            </a:extLst>
          </p:cNvPr>
          <p:cNvSpPr/>
          <p:nvPr/>
        </p:nvSpPr>
        <p:spPr>
          <a:xfrm>
            <a:off x="6687649" y="6670991"/>
            <a:ext cx="1377112" cy="16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E062CB30-CA5E-4F5E-A7BB-5EBF65D6847A}"/>
              </a:ext>
            </a:extLst>
          </p:cNvPr>
          <p:cNvSpPr/>
          <p:nvPr/>
        </p:nvSpPr>
        <p:spPr>
          <a:xfrm>
            <a:off x="8064763" y="6670991"/>
            <a:ext cx="1377112" cy="16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705390F2-1AF6-474A-A9E4-7E6EB9E1E627}"/>
              </a:ext>
            </a:extLst>
          </p:cNvPr>
          <p:cNvSpPr/>
          <p:nvPr/>
        </p:nvSpPr>
        <p:spPr>
          <a:xfrm>
            <a:off x="9173201" y="6690360"/>
            <a:ext cx="1377112" cy="16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B12B73D9-7A14-4C37-9859-054F29580F3A}"/>
              </a:ext>
            </a:extLst>
          </p:cNvPr>
          <p:cNvSpPr txBox="1"/>
          <p:nvPr/>
        </p:nvSpPr>
        <p:spPr>
          <a:xfrm>
            <a:off x="3428174" y="998888"/>
            <a:ext cx="5158677" cy="338554"/>
          </a:xfrm>
          <a:prstGeom prst="rect">
            <a:avLst/>
          </a:prstGeom>
          <a:gradFill>
            <a:gsLst>
              <a:gs pos="11000">
                <a:srgbClr val="0070C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600" b="1">
                <a:solidFill>
                  <a:prstClr val="white"/>
                </a:solidFill>
              </a:rPr>
              <a:t>INTRODUCCIÓN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277365CA-597C-49A1-94CF-8C0E5F6747B6}"/>
              </a:ext>
            </a:extLst>
          </p:cNvPr>
          <p:cNvSpPr txBox="1"/>
          <p:nvPr/>
        </p:nvSpPr>
        <p:spPr>
          <a:xfrm>
            <a:off x="9715500" y="6523979"/>
            <a:ext cx="2445503" cy="230832"/>
          </a:xfrm>
          <a:prstGeom prst="rect">
            <a:avLst/>
          </a:prstGeom>
          <a:solidFill>
            <a:schemeClr val="bg1">
              <a:lumMod val="85000"/>
              <a:alpha val="77000"/>
            </a:schemeClr>
          </a:solidFill>
          <a:ln cap="rnd" cmpd="thickThin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Nombre Apellido </a:t>
            </a:r>
            <a:r>
              <a:rPr lang="es-ES" sz="900" dirty="0" err="1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Apellido</a:t>
            </a:r>
            <a:r>
              <a:rPr lang="es-ES" sz="9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. Cargo/Categoría</a:t>
            </a:r>
            <a:endParaRPr lang="es-ES" sz="9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16" name="15 Imagen" descr="LogoPonienteHorizont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61757" y="5812973"/>
            <a:ext cx="2161008" cy="735246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357" y="6363398"/>
            <a:ext cx="3678010" cy="38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7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1;p28"/>
          <p:cNvSpPr/>
          <p:nvPr/>
        </p:nvSpPr>
        <p:spPr>
          <a:xfrm>
            <a:off x="522721" y="2491732"/>
            <a:ext cx="8188572" cy="1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8" tIns="45698" rIns="91428" bIns="45698" anchor="t" anchorCtr="0">
            <a:noAutofit/>
          </a:bodyPr>
          <a:lstStyle/>
          <a:p>
            <a:pPr defTabSz="1219140">
              <a:lnSpc>
                <a:spcPct val="80000"/>
              </a:lnSpc>
              <a:buClr>
                <a:srgbClr val="000000"/>
              </a:buClr>
            </a:pPr>
            <a:r>
              <a:rPr lang="es-ES" sz="5300" b="1" kern="0" dirty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Modelo 2 (Título comunicación)</a:t>
            </a:r>
          </a:p>
          <a:p>
            <a:pPr defTabSz="1219140">
              <a:lnSpc>
                <a:spcPct val="80000"/>
              </a:lnSpc>
              <a:buClr>
                <a:srgbClr val="000000"/>
              </a:buClr>
            </a:pPr>
            <a:r>
              <a:rPr lang="es-ES" sz="5300" b="1" kern="0" dirty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</a:t>
            </a:r>
            <a:r>
              <a:rPr lang="es-ES" sz="5300" b="1" kern="0" dirty="0" err="1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Source</a:t>
            </a:r>
            <a:r>
              <a:rPr lang="es-ES" sz="5300" b="1" kern="0" dirty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Sans Pro negrita)</a:t>
            </a:r>
          </a:p>
        </p:txBody>
      </p:sp>
      <p:sp>
        <p:nvSpPr>
          <p:cNvPr id="9" name="Google Shape;112;p28"/>
          <p:cNvSpPr/>
          <p:nvPr/>
        </p:nvSpPr>
        <p:spPr>
          <a:xfrm>
            <a:off x="681775" y="4896837"/>
            <a:ext cx="3365200" cy="5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8" tIns="45698" rIns="91428" bIns="45698" anchor="t" anchorCtr="0">
            <a:noAutofit/>
          </a:bodyPr>
          <a:lstStyle/>
          <a:p>
            <a:pPr defTabSz="1219140">
              <a:lnSpc>
                <a:spcPct val="110000"/>
              </a:lnSpc>
              <a:buClr>
                <a:srgbClr val="000000"/>
              </a:buClr>
            </a:pPr>
            <a:r>
              <a:rPr lang="en-US" sz="17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Hospital </a:t>
            </a:r>
            <a:r>
              <a:rPr lang="en-US" sz="1700" kern="0" dirty="0" err="1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Universitario</a:t>
            </a:r>
            <a:r>
              <a:rPr lang="en-US" sz="1700" kern="0" dirty="0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7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Poniente</a:t>
            </a:r>
          </a:p>
          <a:p>
            <a:pPr defTabSz="1219140">
              <a:lnSpc>
                <a:spcPct val="110000"/>
              </a:lnSpc>
              <a:buClr>
                <a:srgbClr val="000000"/>
              </a:buClr>
            </a:pPr>
            <a:r>
              <a:rPr lang="en-US" sz="1700" kern="0" dirty="0">
                <a:solidFill>
                  <a:srgbClr val="64A83F"/>
                </a:solidFill>
                <a:latin typeface="Source Sans Pro"/>
                <a:ea typeface="Source Sans Pro"/>
                <a:cs typeface="Verdana"/>
                <a:sym typeface="Source Sans Pro"/>
              </a:rPr>
              <a:t>(Source Sans Pro normal)</a:t>
            </a:r>
            <a:endParaRPr sz="1700" kern="0" dirty="0">
              <a:solidFill>
                <a:srgbClr val="64A8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9648396" y="4776253"/>
            <a:ext cx="2208245" cy="1725088"/>
          </a:xfrm>
          <a:prstGeom prst="rect">
            <a:avLst/>
          </a:prstGeom>
          <a:solidFill>
            <a:srgbClr val="179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 defTabSz="1219140"/>
            <a:endParaRPr lang="es-ES">
              <a:solidFill>
                <a:prstClr val="white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639618" y="1124744"/>
            <a:ext cx="2068824" cy="344704"/>
          </a:xfrm>
          <a:prstGeom prst="rect">
            <a:avLst/>
          </a:prstGeom>
        </p:spPr>
        <p:txBody>
          <a:bodyPr wrap="none" lIns="121914" tIns="60957" rIns="121914" bIns="60957">
            <a:spAutoFit/>
          </a:bodyPr>
          <a:lstStyle/>
          <a:p>
            <a:pPr defTabSz="1219140">
              <a:lnSpc>
                <a:spcPct val="80000"/>
              </a:lnSpc>
              <a:buClr>
                <a:srgbClr val="000000"/>
              </a:buClr>
            </a:pPr>
            <a:r>
              <a:rPr lang="es-ES" b="1" kern="0" dirty="0" smtClean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Opción portada 1.</a:t>
            </a:r>
            <a:endParaRPr lang="es-ES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018" y="3697950"/>
            <a:ext cx="4027671" cy="376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78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E75CCA3C-ADDC-4DF4-ACDC-8A777030335A}"/>
              </a:ext>
            </a:extLst>
          </p:cNvPr>
          <p:cNvSpPr txBox="1"/>
          <p:nvPr/>
        </p:nvSpPr>
        <p:spPr>
          <a:xfrm>
            <a:off x="8452138" y="6583358"/>
            <a:ext cx="3670511" cy="239819"/>
          </a:xfrm>
          <a:prstGeom prst="rect">
            <a:avLst/>
          </a:prstGeom>
          <a:solidFill>
            <a:schemeClr val="bg1">
              <a:lumMod val="85000"/>
              <a:alpha val="77000"/>
            </a:schemeClr>
          </a:solidFill>
          <a:ln cap="rnd" cmpd="thickThin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Nombre Apellido </a:t>
            </a:r>
            <a:r>
              <a:rPr lang="es-E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Apellido</a:t>
            </a:r>
            <a:r>
              <a:rPr lang="es-E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Cargo/Categoría. Hospital de Poniente</a:t>
            </a:r>
            <a:endParaRPr lang="es-E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F4B40B98-65AA-4006-8464-B6A54B59D636}"/>
              </a:ext>
            </a:extLst>
          </p:cNvPr>
          <p:cNvSpPr/>
          <p:nvPr/>
        </p:nvSpPr>
        <p:spPr>
          <a:xfrm>
            <a:off x="10740056" y="162232"/>
            <a:ext cx="1382593" cy="6931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>
                <a:solidFill>
                  <a:schemeClr val="tx1"/>
                </a:solidFill>
              </a:rPr>
              <a:t>LOGO CONGRESO, lugar y fecha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9C8CFE0D-9E18-407F-8CCD-CC61ED079755}"/>
              </a:ext>
            </a:extLst>
          </p:cNvPr>
          <p:cNvSpPr txBox="1"/>
          <p:nvPr/>
        </p:nvSpPr>
        <p:spPr>
          <a:xfrm>
            <a:off x="10760706" y="855406"/>
            <a:ext cx="1412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/>
              <a:t>web congreso</a:t>
            </a:r>
          </a:p>
        </p:txBody>
      </p:sp>
      <p:sp>
        <p:nvSpPr>
          <p:cNvPr id="10" name="Google Shape;133;p30">
            <a:extLst>
              <a:ext uri="{FF2B5EF4-FFF2-40B4-BE49-F238E27FC236}">
                <a16:creationId xmlns="" xmlns:a16="http://schemas.microsoft.com/office/drawing/2014/main" id="{01C180F7-7423-420D-AB9D-04EAE81371B3}"/>
              </a:ext>
            </a:extLst>
          </p:cNvPr>
          <p:cNvSpPr/>
          <p:nvPr/>
        </p:nvSpPr>
        <p:spPr>
          <a:xfrm rot="5400000">
            <a:off x="6387055" y="-4093271"/>
            <a:ext cx="89345" cy="8275892"/>
          </a:xfrm>
          <a:prstGeom prst="rect">
            <a:avLst/>
          </a:prstGeom>
          <a:solidFill>
            <a:srgbClr val="64A83F"/>
          </a:solidFill>
          <a:ln>
            <a:noFill/>
          </a:ln>
        </p:spPr>
        <p:txBody>
          <a:bodyPr spcFirstLastPara="1" wrap="square" lIns="121915" tIns="60936" rIns="121915" bIns="60936" anchor="ctr" anchorCtr="0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625601">
              <a:buClr>
                <a:srgbClr val="000000"/>
              </a:buClr>
            </a:pPr>
            <a:endParaRPr sz="2489" kern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1F3BB078-E7CC-4ECC-9A9C-AB9A70E54901}"/>
              </a:ext>
            </a:extLst>
          </p:cNvPr>
          <p:cNvSpPr txBox="1"/>
          <p:nvPr/>
        </p:nvSpPr>
        <p:spPr>
          <a:xfrm>
            <a:off x="3516661" y="289206"/>
            <a:ext cx="5158677" cy="338554"/>
          </a:xfrm>
          <a:prstGeom prst="rect">
            <a:avLst/>
          </a:prstGeom>
          <a:gradFill>
            <a:gsLst>
              <a:gs pos="11000">
                <a:srgbClr val="0070C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600" b="1">
                <a:solidFill>
                  <a:schemeClr val="bg1"/>
                </a:solidFill>
              </a:rPr>
              <a:t>INTRODUCCIÓN</a:t>
            </a:r>
          </a:p>
        </p:txBody>
      </p:sp>
      <p:pic>
        <p:nvPicPr>
          <p:cNvPr id="12" name="11 Imagen" descr="LogoPonienteHorizont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62053" cy="1143881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81" y="6300667"/>
            <a:ext cx="4620965" cy="48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42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delo Presentación corporativ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2714</TotalTime>
  <Words>446</Words>
  <Application>Microsoft Office PowerPoint</Application>
  <PresentationFormat>Personalizado</PresentationFormat>
  <Paragraphs>30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Tema de Office</vt:lpstr>
      <vt:lpstr>1_Tema de Office</vt:lpstr>
      <vt:lpstr>Modelo Presentación corporativa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Michel Ortiz</dc:creator>
  <cp:lastModifiedBy>Comunicacion</cp:lastModifiedBy>
  <cp:revision>57</cp:revision>
  <dcterms:created xsi:type="dcterms:W3CDTF">2021-02-22T09:40:13Z</dcterms:created>
  <dcterms:modified xsi:type="dcterms:W3CDTF">2022-09-02T07:45:52Z</dcterms:modified>
</cp:coreProperties>
</file>