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6" r:id="rId3"/>
    <p:sldId id="265" r:id="rId4"/>
    <p:sldId id="260" r:id="rId5"/>
    <p:sldId id="266" r:id="rId6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99FF"/>
    <a:srgbClr val="99CC00"/>
    <a:srgbClr val="64A83F"/>
    <a:srgbClr val="FF9900"/>
    <a:srgbClr val="00589A"/>
    <a:srgbClr val="2A7E54"/>
    <a:srgbClr val="FF6600"/>
    <a:srgbClr val="00A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3" d="100"/>
          <a:sy n="33" d="100"/>
        </p:scale>
        <p:origin x="-370" y="5294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316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4785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674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31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05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6908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61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70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169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95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0282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14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200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618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92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42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847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543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75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555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48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0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7470F-ABDA-43E4-B9DD-17D92C9AEEDB}" type="datetimeFigureOut">
              <a:rPr lang="es-ES" smtClean="0"/>
              <a:pPr/>
              <a:t>01/09/2022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329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7470F-ABDA-43E4-B9DD-17D92C9AEED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7BF75-B1FE-4EC8-924F-B70BC724895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8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vestigacion.hpo.sspa@juntadeandalucia.e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hospitaldeponiente.es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spitaldeponiente.e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spitaldeponiente.e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spitaldeponiente.e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33;p30">
            <a:extLst>
              <a:ext uri="{FF2B5EF4-FFF2-40B4-BE49-F238E27FC236}">
                <a16:creationId xmlns:a16="http://schemas.microsoft.com/office/drawing/2014/main" xmlns="" id="{67AE2BFE-6743-4389-9DB3-C76AB585DD59}"/>
              </a:ext>
            </a:extLst>
          </p:cNvPr>
          <p:cNvSpPr/>
          <p:nvPr/>
        </p:nvSpPr>
        <p:spPr>
          <a:xfrm rot="5400000">
            <a:off x="16901424" y="-11839395"/>
            <a:ext cx="561097" cy="24737921"/>
          </a:xfrm>
          <a:prstGeom prst="rect">
            <a:avLst/>
          </a:prstGeom>
          <a:solidFill>
            <a:srgbClr val="64A83F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31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DD02F186-9319-4700-964C-3C9D66BF6751}"/>
              </a:ext>
            </a:extLst>
          </p:cNvPr>
          <p:cNvSpPr txBox="1"/>
          <p:nvPr/>
        </p:nvSpPr>
        <p:spPr>
          <a:xfrm>
            <a:off x="2437307" y="8672909"/>
            <a:ext cx="27576528" cy="26684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Lo primero es </a:t>
            </a:r>
            <a:r>
              <a:rPr lang="es-ES" sz="5400" b="1" dirty="0"/>
              <a:t>leer atentamente </a:t>
            </a:r>
            <a:r>
              <a:rPr lang="es-ES" sz="5400" dirty="0"/>
              <a:t>las indicaciones para envío de comunicaciones orales y </a:t>
            </a:r>
            <a:r>
              <a:rPr lang="es-ES" sz="5400" dirty="0" err="1"/>
              <a:t>pósters</a:t>
            </a:r>
            <a:r>
              <a:rPr lang="es-ES" sz="5400" dirty="0"/>
              <a:t> del Congreso de que se trate en su página web. Hay que poner especial atención en las fechas de envío de resúmenes y de archivos con la comunicación o póster, normativa sobre autores y autoras y tamaño de las diapositivas. También es posible que se especifiquen programas a utilizar (por ejemplo, </a:t>
            </a:r>
            <a:r>
              <a:rPr lang="es-ES" sz="5400" dirty="0" err="1"/>
              <a:t>Power</a:t>
            </a:r>
            <a:r>
              <a:rPr lang="es-ES" sz="5400" dirty="0"/>
              <a:t> Point) o incluso tipos o tamaño de fuentes. Si se tienen dudas, lo mejor es llamar directamente a su Secretaría Técnica y preguntar. También podemos hacerlo desde la UNIP, si lo prefieres.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Si tienes dudas o necesitas ayuda para realizar tu comunicación o póster, ponte en contacto con la </a:t>
            </a:r>
            <a:r>
              <a:rPr lang="es-ES" sz="5400" b="1" dirty="0"/>
              <a:t>Unidad de Apoyo a la Investigación</a:t>
            </a:r>
            <a:r>
              <a:rPr lang="es-ES" sz="5400" dirty="0"/>
              <a:t>: </a:t>
            </a:r>
            <a:r>
              <a:rPr lang="es-ES" sz="5400" dirty="0" smtClean="0">
                <a:hlinkClick r:id="rId2"/>
              </a:rPr>
              <a:t>investigacion.hpo.sspa@juntadeandalucia.es</a:t>
            </a:r>
            <a:endParaRPr lang="es-ES" sz="5400" dirty="0" smtClean="0"/>
          </a:p>
          <a:p>
            <a:pPr marL="723900" indent="-723900" algn="just"/>
            <a:r>
              <a:rPr lang="es-ES" sz="5400" dirty="0" smtClean="0"/>
              <a:t>	</a:t>
            </a:r>
            <a:r>
              <a:rPr lang="es-ES" sz="5400" dirty="0" err="1" smtClean="0"/>
              <a:t>Tlf</a:t>
            </a:r>
            <a:r>
              <a:rPr lang="es-ES" sz="5400" dirty="0"/>
              <a:t>. </a:t>
            </a:r>
            <a:r>
              <a:rPr lang="es-ES" sz="5400" dirty="0" smtClean="0"/>
              <a:t> 950 022 719 – 950 022 935</a:t>
            </a:r>
            <a:endParaRPr lang="es-ES" sz="5400" dirty="0"/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Si tu comunicación o póster necesita de apoyo en materia </a:t>
            </a:r>
            <a:r>
              <a:rPr lang="es-ES" sz="5400" b="1" dirty="0"/>
              <a:t>estadística </a:t>
            </a:r>
            <a:r>
              <a:rPr lang="es-ES" sz="5400" dirty="0"/>
              <a:t>o de </a:t>
            </a:r>
            <a:r>
              <a:rPr lang="es-ES" sz="5400" b="1" dirty="0"/>
              <a:t>gráficos </a:t>
            </a:r>
            <a:r>
              <a:rPr lang="es-ES" sz="5400" dirty="0"/>
              <a:t>o de </a:t>
            </a:r>
            <a:r>
              <a:rPr lang="es-ES" sz="5400" b="1" dirty="0"/>
              <a:t>impresión</a:t>
            </a:r>
            <a:r>
              <a:rPr lang="es-ES" sz="5400" dirty="0"/>
              <a:t>, también podemos ayudarte desde la UNIP pero ten en cuenta que en determinados momentos (como otoño y primavera) la demanda de apoyo para Congresos es muy alta, por lo que te recomendamos que solicites la ayuda </a:t>
            </a:r>
            <a:r>
              <a:rPr lang="es-ES" sz="5400" b="1" dirty="0"/>
              <a:t>con la mayor antelación posible.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Una vez hayas leído la normativa del Congreso, verás que hay dos grandes modalidades para la realización de comunicaciones orales y </a:t>
            </a:r>
            <a:r>
              <a:rPr lang="es-ES" sz="5400" dirty="0" err="1"/>
              <a:t>pósters</a:t>
            </a:r>
            <a:r>
              <a:rPr lang="es-ES" sz="5400" dirty="0"/>
              <a:t>: que el congreso tenga su propia plantilla para descargar o que no la tenga.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El Congreso tiene su </a:t>
            </a:r>
            <a:r>
              <a:rPr lang="es-ES" sz="5400" b="1" dirty="0"/>
              <a:t>plantilla propia </a:t>
            </a:r>
            <a:r>
              <a:rPr lang="es-ES" sz="5400" dirty="0"/>
              <a:t>para descargar: entonces utiliza el </a:t>
            </a:r>
            <a:r>
              <a:rPr lang="es-ES" sz="5400" b="1" dirty="0"/>
              <a:t>modelo 1 </a:t>
            </a:r>
            <a:r>
              <a:rPr lang="es-ES" sz="5400" dirty="0"/>
              <a:t>de esta presentación, adaptándolo tanto al congreso en sí como a los datos de la presentación y quien vaya a defenderla.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El Congreso no tiene su plantilla propia: </a:t>
            </a:r>
            <a:r>
              <a:rPr lang="es-ES" sz="5400" b="1" dirty="0"/>
              <a:t>modelo 2 </a:t>
            </a:r>
            <a:r>
              <a:rPr lang="es-ES" sz="5400" dirty="0"/>
              <a:t>(dependiendo de dónde haya espacio disponible, intentar poner al menos el </a:t>
            </a:r>
            <a:r>
              <a:rPr lang="es-ES" sz="5400" dirty="0" smtClean="0"/>
              <a:t>logo corporativo y </a:t>
            </a:r>
            <a:r>
              <a:rPr lang="es-ES" sz="5400" dirty="0"/>
              <a:t>el nombre del hospital)</a:t>
            </a:r>
            <a:endParaRPr lang="es-ES" sz="5400" b="1" dirty="0"/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Puedes usar los colores e imágenes que quieras, pero te aconsejamos que tengas siempre en mente tres principios: (i) que la presentación se entienda claramente (ii) que no esté demasiado recargada (iii) que no haya demasiado texto.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58675E45-1F02-4BA7-98F0-5ECACC0A533A}"/>
              </a:ext>
            </a:extLst>
          </p:cNvPr>
          <p:cNvSpPr txBox="1"/>
          <p:nvPr/>
        </p:nvSpPr>
        <p:spPr>
          <a:xfrm>
            <a:off x="2285998" y="5308033"/>
            <a:ext cx="277278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b="1" dirty="0">
                <a:solidFill>
                  <a:srgbClr val="00B0F0"/>
                </a:solidFill>
              </a:rPr>
              <a:t>Si vas a ir a un Congreso y necesitas ayuda con la preparación de tu póster, lee esto…</a:t>
            </a:r>
          </a:p>
        </p:txBody>
      </p:sp>
      <p:pic>
        <p:nvPicPr>
          <p:cNvPr id="15" name="14 Imagen" descr="LogoPonienteVertic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78760" y="1208891"/>
            <a:ext cx="5281420" cy="3733800"/>
          </a:xfrm>
          <a:prstGeom prst="rect">
            <a:avLst/>
          </a:prstGeom>
        </p:spPr>
      </p:pic>
      <p:grpSp>
        <p:nvGrpSpPr>
          <p:cNvPr id="6" name="5 Grupo"/>
          <p:cNvGrpSpPr/>
          <p:nvPr/>
        </p:nvGrpSpPr>
        <p:grpSpPr>
          <a:xfrm>
            <a:off x="1549601" y="40920379"/>
            <a:ext cx="30451655" cy="2155369"/>
            <a:chOff x="1732481" y="40920379"/>
            <a:chExt cx="30451655" cy="2155369"/>
          </a:xfrm>
        </p:grpSpPr>
        <p:sp>
          <p:nvSpPr>
            <p:cNvPr id="12" name="CuadroTexto 7">
              <a:extLst>
                <a:ext uri="{FF2B5EF4-FFF2-40B4-BE49-F238E27FC236}">
                  <a16:creationId xmlns:a16="http://schemas.microsoft.com/office/drawing/2014/main" xmlns="" id="{B11D0C4B-F122-40D1-B85A-9DEE212EB171}"/>
                </a:ext>
              </a:extLst>
            </p:cNvPr>
            <p:cNvSpPr txBox="1"/>
            <p:nvPr/>
          </p:nvSpPr>
          <p:spPr>
            <a:xfrm>
              <a:off x="22105621" y="41510657"/>
              <a:ext cx="8392190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lang="es-ES" sz="4200" b="1" dirty="0" smtClean="0">
                  <a:solidFill>
                    <a:srgbClr val="2A7E5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Hospital Universitario Poniente</a:t>
              </a:r>
              <a:endParaRPr lang="es-ES" sz="4200" b="1" dirty="0">
                <a:solidFill>
                  <a:srgbClr val="2A7E5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algn="ctr">
                <a:lnSpc>
                  <a:spcPts val="4000"/>
                </a:lnSpc>
              </a:pPr>
              <a:r>
                <a:rPr lang="es-ES" sz="3600" b="1" dirty="0" smtClean="0">
                  <a:solidFill>
                    <a:srgbClr val="2A7E5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hlinkClick r:id="rId4"/>
                </a:rPr>
                <a:t>www.hospitaldeponiente.es</a:t>
              </a:r>
              <a:endParaRPr lang="es-ES" sz="3600" b="1" dirty="0">
                <a:solidFill>
                  <a:srgbClr val="2A7E5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pic>
          <p:nvPicPr>
            <p:cNvPr id="13" name="12 Imagen" descr="Agencia.png">
              <a:extLst>
                <a:ext uri="{FF2B5EF4-FFF2-40B4-BE49-F238E27FC236}">
                  <a16:creationId xmlns:a16="http://schemas.microsoft.com/office/drawing/2014/main" xmlns="" id="{C9395489-E01F-4436-9789-EB65FAF5A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09975" y="41101587"/>
              <a:ext cx="1974161" cy="1974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2 Imagen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2481" y="40920379"/>
              <a:ext cx="16376924" cy="17085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1466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2D044417-54DE-4EDB-BA11-22909A248B98}"/>
              </a:ext>
            </a:extLst>
          </p:cNvPr>
          <p:cNvSpPr txBox="1"/>
          <p:nvPr/>
        </p:nvSpPr>
        <p:spPr>
          <a:xfrm>
            <a:off x="4800600" y="11315700"/>
            <a:ext cx="24841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>
                <a:solidFill>
                  <a:prstClr val="white"/>
                </a:solidFill>
              </a:rPr>
              <a:t>MODELO </a:t>
            </a:r>
            <a:r>
              <a:rPr lang="es-ES" sz="6600" b="1" dirty="0" smtClean="0">
                <a:solidFill>
                  <a:prstClr val="white"/>
                </a:solidFill>
              </a:rPr>
              <a:t>1: </a:t>
            </a:r>
            <a:r>
              <a:rPr lang="es-ES" sz="6600" b="1" dirty="0">
                <a:solidFill>
                  <a:prstClr val="white"/>
                </a:solidFill>
              </a:rPr>
              <a:t>EL CONGRESO TIENE PLANTILLA PROPIA </a:t>
            </a:r>
            <a:r>
              <a:rPr lang="es-ES" sz="6600" b="1" dirty="0" smtClean="0">
                <a:solidFill>
                  <a:prstClr val="white"/>
                </a:solidFill>
              </a:rPr>
              <a:t>DESCARGABLE</a:t>
            </a:r>
          </a:p>
          <a:p>
            <a:endParaRPr lang="es-ES" sz="6600" b="1" dirty="0">
              <a:solidFill>
                <a:prstClr val="white"/>
              </a:solidFill>
            </a:endParaRPr>
          </a:p>
          <a:p>
            <a:r>
              <a:rPr lang="es-ES" sz="6600" b="1" dirty="0" smtClean="0">
                <a:solidFill>
                  <a:prstClr val="white"/>
                </a:solidFill>
              </a:rPr>
              <a:t>Incluir nuestro logo donde lo indique las normas del congreso</a:t>
            </a:r>
            <a:endParaRPr lang="es-ES" sz="6600" b="1" dirty="0">
              <a:solidFill>
                <a:prstClr val="white"/>
              </a:solidFill>
            </a:endParaRPr>
          </a:p>
        </p:txBody>
      </p:sp>
      <p:pic>
        <p:nvPicPr>
          <p:cNvPr id="10" name="9 Imagen" descr="LogoPonienteVertic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336" y="1477832"/>
            <a:ext cx="5281420" cy="3733800"/>
          </a:xfrm>
          <a:prstGeom prst="rect">
            <a:avLst/>
          </a:prstGeom>
        </p:spPr>
      </p:pic>
      <p:grpSp>
        <p:nvGrpSpPr>
          <p:cNvPr id="9" name="8 Grupo"/>
          <p:cNvGrpSpPr/>
          <p:nvPr/>
        </p:nvGrpSpPr>
        <p:grpSpPr>
          <a:xfrm>
            <a:off x="1549601" y="40920379"/>
            <a:ext cx="30451655" cy="2155369"/>
            <a:chOff x="1732481" y="40920379"/>
            <a:chExt cx="30451655" cy="2155369"/>
          </a:xfrm>
        </p:grpSpPr>
        <p:sp>
          <p:nvSpPr>
            <p:cNvPr id="11" name="CuadroTexto 7">
              <a:extLst>
                <a:ext uri="{FF2B5EF4-FFF2-40B4-BE49-F238E27FC236}">
                  <a16:creationId xmlns:a16="http://schemas.microsoft.com/office/drawing/2014/main" xmlns="" id="{B11D0C4B-F122-40D1-B85A-9DEE212EB171}"/>
                </a:ext>
              </a:extLst>
            </p:cNvPr>
            <p:cNvSpPr txBox="1"/>
            <p:nvPr/>
          </p:nvSpPr>
          <p:spPr>
            <a:xfrm>
              <a:off x="22105621" y="41510657"/>
              <a:ext cx="8392190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lang="es-ES" sz="4200" b="1" dirty="0" smtClean="0">
                  <a:solidFill>
                    <a:srgbClr val="2A7E5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Hospital Universitario Poniente</a:t>
              </a:r>
              <a:endParaRPr lang="es-ES" sz="4200" b="1" dirty="0">
                <a:solidFill>
                  <a:srgbClr val="2A7E5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algn="ctr">
                <a:lnSpc>
                  <a:spcPts val="4000"/>
                </a:lnSpc>
              </a:pPr>
              <a:r>
                <a:rPr lang="es-ES" sz="3600" b="1" dirty="0" smtClean="0">
                  <a:solidFill>
                    <a:srgbClr val="2A7E5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hlinkClick r:id="rId3"/>
                </a:rPr>
                <a:t>www.hospitaldeponiente.es</a:t>
              </a:r>
              <a:endParaRPr lang="es-ES" sz="3600" b="1" dirty="0">
                <a:solidFill>
                  <a:srgbClr val="2A7E5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pic>
          <p:nvPicPr>
            <p:cNvPr id="12" name="11 Imagen" descr="Agencia.png">
              <a:extLst>
                <a:ext uri="{FF2B5EF4-FFF2-40B4-BE49-F238E27FC236}">
                  <a16:creationId xmlns:a16="http://schemas.microsoft.com/office/drawing/2014/main" xmlns="" id="{C9395489-E01F-4436-9789-EB65FAF5A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09975" y="41101587"/>
              <a:ext cx="1974161" cy="1974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12 Imagen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2481" y="40920379"/>
              <a:ext cx="16376924" cy="17085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656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33;p30">
            <a:extLst>
              <a:ext uri="{FF2B5EF4-FFF2-40B4-BE49-F238E27FC236}">
                <a16:creationId xmlns:a16="http://schemas.microsoft.com/office/drawing/2014/main" xmlns="" id="{67AE2BFE-6743-4389-9DB3-C76AB585DD59}"/>
              </a:ext>
            </a:extLst>
          </p:cNvPr>
          <p:cNvSpPr/>
          <p:nvPr/>
        </p:nvSpPr>
        <p:spPr>
          <a:xfrm rot="5400000">
            <a:off x="16901424" y="-11839395"/>
            <a:ext cx="561097" cy="24737921"/>
          </a:xfrm>
          <a:prstGeom prst="rect">
            <a:avLst/>
          </a:prstGeom>
          <a:solidFill>
            <a:srgbClr val="64A83F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31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CuadroTexto 3">
            <a:extLst>
              <a:ext uri="{FF2B5EF4-FFF2-40B4-BE49-F238E27FC236}">
                <a16:creationId xmlns="" xmlns:a16="http://schemas.microsoft.com/office/drawing/2014/main" id="{2D044417-54DE-4EDB-BA11-22909A248B98}"/>
              </a:ext>
            </a:extLst>
          </p:cNvPr>
          <p:cNvSpPr txBox="1"/>
          <p:nvPr/>
        </p:nvSpPr>
        <p:spPr>
          <a:xfrm>
            <a:off x="4800600" y="11315700"/>
            <a:ext cx="24841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>
                <a:solidFill>
                  <a:schemeClr val="accent3">
                    <a:lumMod val="50000"/>
                  </a:schemeClr>
                </a:solidFill>
              </a:rPr>
              <a:t>MODELO </a:t>
            </a:r>
            <a:r>
              <a:rPr lang="es-ES" sz="6600" b="1" dirty="0" smtClean="0">
                <a:solidFill>
                  <a:schemeClr val="accent3">
                    <a:lumMod val="50000"/>
                  </a:schemeClr>
                </a:solidFill>
              </a:rPr>
              <a:t>2: </a:t>
            </a:r>
            <a:r>
              <a:rPr lang="es-ES" sz="6600" b="1" dirty="0">
                <a:solidFill>
                  <a:schemeClr val="accent3">
                    <a:lumMod val="50000"/>
                  </a:schemeClr>
                </a:solidFill>
              </a:rPr>
              <a:t>EL CONGRESO </a:t>
            </a:r>
            <a:r>
              <a:rPr lang="es-ES" sz="6600" b="1" dirty="0" smtClean="0">
                <a:solidFill>
                  <a:schemeClr val="accent3">
                    <a:lumMod val="50000"/>
                  </a:schemeClr>
                </a:solidFill>
              </a:rPr>
              <a:t>NO TIENE </a:t>
            </a:r>
            <a:r>
              <a:rPr lang="es-ES" sz="6600" b="1" dirty="0">
                <a:solidFill>
                  <a:schemeClr val="accent3">
                    <a:lumMod val="50000"/>
                  </a:schemeClr>
                </a:solidFill>
              </a:rPr>
              <a:t>PLANTILLA PROPIA </a:t>
            </a:r>
            <a:r>
              <a:rPr lang="es-ES" sz="6600" b="1" dirty="0" smtClean="0">
                <a:solidFill>
                  <a:schemeClr val="accent3">
                    <a:lumMod val="50000"/>
                  </a:schemeClr>
                </a:solidFill>
              </a:rPr>
              <a:t>DESCARGABLE</a:t>
            </a:r>
          </a:p>
          <a:p>
            <a:endParaRPr lang="es-ES" sz="66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ES" sz="6600" b="1" smtClean="0">
                <a:solidFill>
                  <a:schemeClr val="accent3">
                    <a:lumMod val="50000"/>
                  </a:schemeClr>
                </a:solidFill>
              </a:rPr>
              <a:t> Usar modelo siguiente</a:t>
            </a:r>
            <a:endParaRPr lang="es-ES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6" name="15 Imagen" descr="LogoPonienteVertic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4971" y="1585409"/>
            <a:ext cx="5281420" cy="3733800"/>
          </a:xfrm>
          <a:prstGeom prst="rect">
            <a:avLst/>
          </a:prstGeom>
        </p:spPr>
      </p:pic>
      <p:grpSp>
        <p:nvGrpSpPr>
          <p:cNvPr id="10" name="9 Grupo"/>
          <p:cNvGrpSpPr/>
          <p:nvPr/>
        </p:nvGrpSpPr>
        <p:grpSpPr>
          <a:xfrm>
            <a:off x="1549601" y="40920379"/>
            <a:ext cx="30451655" cy="2155369"/>
            <a:chOff x="1732481" y="40920379"/>
            <a:chExt cx="30451655" cy="2155369"/>
          </a:xfrm>
        </p:grpSpPr>
        <p:sp>
          <p:nvSpPr>
            <p:cNvPr id="13" name="CuadroTexto 7">
              <a:extLst>
                <a:ext uri="{FF2B5EF4-FFF2-40B4-BE49-F238E27FC236}">
                  <a16:creationId xmlns:a16="http://schemas.microsoft.com/office/drawing/2014/main" xmlns="" id="{B11D0C4B-F122-40D1-B85A-9DEE212EB171}"/>
                </a:ext>
              </a:extLst>
            </p:cNvPr>
            <p:cNvSpPr txBox="1"/>
            <p:nvPr/>
          </p:nvSpPr>
          <p:spPr>
            <a:xfrm>
              <a:off x="22105621" y="41510657"/>
              <a:ext cx="8392190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lang="es-ES" sz="4200" b="1" dirty="0" smtClean="0">
                  <a:solidFill>
                    <a:srgbClr val="2A7E5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Hospital Universitario Poniente</a:t>
              </a:r>
              <a:endParaRPr lang="es-ES" sz="4200" b="1" dirty="0">
                <a:solidFill>
                  <a:srgbClr val="2A7E5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algn="ctr">
                <a:lnSpc>
                  <a:spcPts val="4000"/>
                </a:lnSpc>
              </a:pPr>
              <a:r>
                <a:rPr lang="es-ES" sz="3600" b="1" dirty="0" smtClean="0">
                  <a:solidFill>
                    <a:srgbClr val="2A7E5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hlinkClick r:id="rId3"/>
                </a:rPr>
                <a:t>www.hospitaldeponiente.es</a:t>
              </a:r>
              <a:endParaRPr lang="es-ES" sz="3600" b="1" dirty="0">
                <a:solidFill>
                  <a:srgbClr val="2A7E5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pic>
          <p:nvPicPr>
            <p:cNvPr id="17" name="16 Imagen" descr="Agencia.png">
              <a:extLst>
                <a:ext uri="{FF2B5EF4-FFF2-40B4-BE49-F238E27FC236}">
                  <a16:creationId xmlns:a16="http://schemas.microsoft.com/office/drawing/2014/main" xmlns="" id="{C9395489-E01F-4436-9789-EB65FAF5A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09975" y="41101587"/>
              <a:ext cx="1974161" cy="1974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17 Imagen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2481" y="40920379"/>
              <a:ext cx="16376924" cy="17085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05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15 Imagen" descr="LogoPonienteVertic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7791" y="282389"/>
            <a:ext cx="5281420" cy="3733800"/>
          </a:xfrm>
          <a:prstGeom prst="rect">
            <a:avLst/>
          </a:prstGeom>
        </p:spPr>
      </p:pic>
      <p:sp>
        <p:nvSpPr>
          <p:cNvPr id="9" name="8 Recortar rectángulo de esquina sencilla"/>
          <p:cNvSpPr/>
          <p:nvPr/>
        </p:nvSpPr>
        <p:spPr>
          <a:xfrm>
            <a:off x="2068830" y="7315200"/>
            <a:ext cx="10858500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r>
              <a:rPr lang="es-ES_tradnl" altLang="es-ES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INTRODUCCIÓN Y OBJETIVO</a:t>
            </a: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Recortar rectángulo de esquina sencilla"/>
          <p:cNvSpPr/>
          <p:nvPr/>
        </p:nvSpPr>
        <p:spPr>
          <a:xfrm>
            <a:off x="2009775" y="13136880"/>
            <a:ext cx="10858500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r>
              <a:rPr lang="es-ES_tradnl" altLang="es-ES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MATERIAL Y MÉTODOS</a:t>
            </a: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ortar rectángulo de esquina sencilla"/>
          <p:cNvSpPr/>
          <p:nvPr/>
        </p:nvSpPr>
        <p:spPr>
          <a:xfrm>
            <a:off x="2061210" y="18760440"/>
            <a:ext cx="10858500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r>
              <a:rPr lang="es-ES_tradnl" altLang="es-ES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RESULTADOS</a:t>
            </a: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Recortar rectángulo de esquina sencilla"/>
          <p:cNvSpPr/>
          <p:nvPr/>
        </p:nvSpPr>
        <p:spPr>
          <a:xfrm>
            <a:off x="2200276" y="26081355"/>
            <a:ext cx="10915650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r>
              <a:rPr lang="es-ES_tradnl" altLang="es-ES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CONCLUSIONES</a:t>
            </a: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Recortar rectángulo de esquina sencilla"/>
          <p:cNvSpPr/>
          <p:nvPr/>
        </p:nvSpPr>
        <p:spPr>
          <a:xfrm>
            <a:off x="2284096" y="32588835"/>
            <a:ext cx="10915650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r>
              <a:rPr lang="es-ES_tradnl" altLang="es-ES" sz="48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BIBLIOGRAFÍA</a:t>
            </a: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Recortar rectángulo de esquina sencilla"/>
          <p:cNvSpPr/>
          <p:nvPr/>
        </p:nvSpPr>
        <p:spPr>
          <a:xfrm>
            <a:off x="8203996" y="282389"/>
            <a:ext cx="23980140" cy="3794760"/>
          </a:xfrm>
          <a:prstGeom prst="snip1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endParaRPr lang="es-ES_tradnl" altLang="es-ES" sz="4800" b="1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defTabSz="4318000">
              <a:spcBef>
                <a:spcPct val="50000"/>
              </a:spcBef>
            </a:pPr>
            <a:r>
              <a:rPr lang="es-ES_tradnl" altLang="es-ES" sz="6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</a:t>
            </a:r>
          </a:p>
          <a:p>
            <a:pPr algn="ctr" defTabSz="4318000">
              <a:spcBef>
                <a:spcPct val="50000"/>
              </a:spcBef>
            </a:pPr>
            <a:r>
              <a:rPr lang="es-ES_tradnl" altLang="es-ES" sz="48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AUTOR/A/ES/AS</a:t>
            </a:r>
          </a:p>
          <a:p>
            <a:pPr algn="ctr" defTabSz="4318000">
              <a:spcBef>
                <a:spcPct val="50000"/>
              </a:spcBef>
            </a:pPr>
            <a:r>
              <a:rPr lang="es-ES_tradnl" altLang="es-ES" sz="48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SERVICIO/UNIDAD</a:t>
            </a:r>
          </a:p>
          <a:p>
            <a:pPr algn="ctr" defTabSz="4318000">
              <a:spcBef>
                <a:spcPct val="50000"/>
              </a:spcBef>
            </a:pP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4" name="23 Grupo"/>
          <p:cNvGrpSpPr/>
          <p:nvPr/>
        </p:nvGrpSpPr>
        <p:grpSpPr>
          <a:xfrm>
            <a:off x="1549601" y="40920379"/>
            <a:ext cx="30451655" cy="2155369"/>
            <a:chOff x="1732481" y="40920379"/>
            <a:chExt cx="30451655" cy="2155369"/>
          </a:xfrm>
        </p:grpSpPr>
        <p:sp>
          <p:nvSpPr>
            <p:cNvPr id="25" name="CuadroTexto 7">
              <a:extLst>
                <a:ext uri="{FF2B5EF4-FFF2-40B4-BE49-F238E27FC236}">
                  <a16:creationId xmlns:a16="http://schemas.microsoft.com/office/drawing/2014/main" xmlns="" id="{B11D0C4B-F122-40D1-B85A-9DEE212EB171}"/>
                </a:ext>
              </a:extLst>
            </p:cNvPr>
            <p:cNvSpPr txBox="1"/>
            <p:nvPr/>
          </p:nvSpPr>
          <p:spPr>
            <a:xfrm>
              <a:off x="22105621" y="41510657"/>
              <a:ext cx="8392190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000"/>
                </a:lnSpc>
              </a:pPr>
              <a:r>
                <a:rPr lang="es-ES" sz="4200" b="1" dirty="0" smtClean="0">
                  <a:solidFill>
                    <a:srgbClr val="2A7E5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Hospital Universitario Poniente</a:t>
              </a:r>
              <a:endParaRPr lang="es-ES" sz="4200" b="1" dirty="0">
                <a:solidFill>
                  <a:srgbClr val="2A7E5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algn="ctr">
                <a:lnSpc>
                  <a:spcPts val="4000"/>
                </a:lnSpc>
              </a:pPr>
              <a:r>
                <a:rPr lang="es-ES" sz="3600" b="1" dirty="0" smtClean="0">
                  <a:solidFill>
                    <a:srgbClr val="2A7E5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hlinkClick r:id="rId3"/>
                </a:rPr>
                <a:t>www.hospitaldeponiente.es</a:t>
              </a:r>
              <a:endParaRPr lang="es-ES" sz="3600" b="1" dirty="0">
                <a:solidFill>
                  <a:srgbClr val="2A7E5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pic>
          <p:nvPicPr>
            <p:cNvPr id="26" name="25 Imagen" descr="Agencia.png">
              <a:extLst>
                <a:ext uri="{FF2B5EF4-FFF2-40B4-BE49-F238E27FC236}">
                  <a16:creationId xmlns:a16="http://schemas.microsoft.com/office/drawing/2014/main" xmlns="" id="{C9395489-E01F-4436-9789-EB65FAF5A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09975" y="41101587"/>
              <a:ext cx="1974161" cy="1974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26 Imagen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2481" y="40920379"/>
              <a:ext cx="16376924" cy="17085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05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1426</TotalTime>
  <Words>216</Words>
  <Application>Microsoft Office PowerPoint</Application>
  <PresentationFormat>Personalizado</PresentationFormat>
  <Paragraphs>38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6" baseType="lpstr"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Comunicacion</cp:lastModifiedBy>
  <cp:revision>21</cp:revision>
  <dcterms:created xsi:type="dcterms:W3CDTF">2021-04-08T08:19:35Z</dcterms:created>
  <dcterms:modified xsi:type="dcterms:W3CDTF">2022-09-02T07:37:56Z</dcterms:modified>
</cp:coreProperties>
</file>