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8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07D3A-5566-4032-B6D6-994F1C845208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1C4D5-14BF-45F4-9D83-FF6843456D6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vestigacion.hpo.sspa@juntadeandalucia.es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763713" y="260350"/>
            <a:ext cx="56896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es-ES" sz="2000" b="1" smtClean="0">
              <a:latin typeface="Arial Black" pitchFamily="34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s-ES" sz="2000" b="1" smtClean="0">
                <a:latin typeface="Franklin Gothic Book" pitchFamily="34" charset="0"/>
              </a:rPr>
              <a:t>Gestión </a:t>
            </a:r>
            <a:r>
              <a:rPr lang="es-ES" sz="2000" b="1">
                <a:latin typeface="Franklin Gothic Book" pitchFamily="34" charset="0"/>
              </a:rPr>
              <a:t>de Convocatorias 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es-ES" sz="2000" b="1">
              <a:solidFill>
                <a:srgbClr val="009900"/>
              </a:solidFill>
              <a:latin typeface="Franklin Gothic Medium" pitchFamily="34" charset="0"/>
            </a:endParaRPr>
          </a:p>
        </p:txBody>
      </p:sp>
      <p:grpSp>
        <p:nvGrpSpPr>
          <p:cNvPr id="2" name="9 Grupo"/>
          <p:cNvGrpSpPr>
            <a:grpSpLocks/>
          </p:cNvGrpSpPr>
          <p:nvPr/>
        </p:nvGrpSpPr>
        <p:grpSpPr bwMode="auto">
          <a:xfrm>
            <a:off x="827088" y="1052513"/>
            <a:ext cx="7245350" cy="4614862"/>
            <a:chOff x="1040186" y="1179066"/>
            <a:chExt cx="7244853" cy="4615259"/>
          </a:xfrm>
        </p:grpSpPr>
        <p:sp>
          <p:nvSpPr>
            <p:cNvPr id="11" name="Text Box 31"/>
            <p:cNvSpPr txBox="1">
              <a:spLocks noChangeArrowheads="1"/>
            </p:cNvSpPr>
            <p:nvPr/>
          </p:nvSpPr>
          <p:spPr bwMode="auto">
            <a:xfrm>
              <a:off x="1040186" y="1179066"/>
              <a:ext cx="2736662" cy="346105"/>
            </a:xfrm>
            <a:prstGeom prst="rect">
              <a:avLst/>
            </a:prstGeom>
            <a:ln>
              <a:solidFill>
                <a:srgbClr val="00B05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" sz="1600" b="1" dirty="0">
                  <a:solidFill>
                    <a:srgbClr val="00B050"/>
                  </a:solidFill>
                </a:rPr>
                <a:t>FASE 1: BÚSQUEDA</a:t>
              </a:r>
            </a:p>
          </p:txBody>
        </p:sp>
        <p:sp>
          <p:nvSpPr>
            <p:cNvPr id="6153" name="Text Box 32"/>
            <p:cNvSpPr txBox="1">
              <a:spLocks noChangeArrowheads="1"/>
            </p:cNvSpPr>
            <p:nvPr/>
          </p:nvSpPr>
          <p:spPr bwMode="auto">
            <a:xfrm>
              <a:off x="1141290" y="1840260"/>
              <a:ext cx="2786062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s-ES" sz="1200"/>
                <a:t>Búsqueda activa de convocatorias de becas y financiación de proyectos de investigación.</a:t>
              </a:r>
            </a:p>
          </p:txBody>
        </p:sp>
        <p:sp>
          <p:nvSpPr>
            <p:cNvPr id="6154" name="Text Box 34"/>
            <p:cNvSpPr txBox="1">
              <a:spLocks noChangeArrowheads="1"/>
            </p:cNvSpPr>
            <p:nvPr/>
          </p:nvSpPr>
          <p:spPr bwMode="auto">
            <a:xfrm>
              <a:off x="1141290" y="2554635"/>
              <a:ext cx="2786062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s-ES" sz="1000" b="1">
                  <a:solidFill>
                    <a:srgbClr val="009900"/>
                  </a:solidFill>
                </a:rPr>
                <a:t>Se realizan búsquedas periódicas utilizando buscadores internacionales, nacionales, comunidades autónomas, universidades y entidades privadas.</a:t>
              </a:r>
              <a:endParaRPr lang="es-ES" sz="1000"/>
            </a:p>
          </p:txBody>
        </p:sp>
        <p:sp>
          <p:nvSpPr>
            <p:cNvPr id="6155" name="AutoShape 43"/>
            <p:cNvSpPr>
              <a:spLocks noChangeArrowheads="1"/>
            </p:cNvSpPr>
            <p:nvPr/>
          </p:nvSpPr>
          <p:spPr bwMode="auto">
            <a:xfrm rot="-5400000">
              <a:off x="4568703" y="1127472"/>
              <a:ext cx="431800" cy="714375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s-ES"/>
            </a:p>
          </p:txBody>
        </p:sp>
        <p:sp>
          <p:nvSpPr>
            <p:cNvPr id="19" name="Text Box 39"/>
            <p:cNvSpPr txBox="1">
              <a:spLocks noChangeArrowheads="1"/>
            </p:cNvSpPr>
            <p:nvPr/>
          </p:nvSpPr>
          <p:spPr bwMode="auto">
            <a:xfrm>
              <a:off x="5499167" y="1213994"/>
              <a:ext cx="2736662" cy="346105"/>
            </a:xfrm>
            <a:prstGeom prst="rect">
              <a:avLst/>
            </a:prstGeom>
            <a:ln>
              <a:solidFill>
                <a:srgbClr val="00B05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" sz="1600" b="1" dirty="0">
                  <a:solidFill>
                    <a:srgbClr val="00B050"/>
                  </a:solidFill>
                </a:rPr>
                <a:t>FASE 2: ANÁLISIS</a:t>
              </a:r>
            </a:p>
          </p:txBody>
        </p:sp>
        <p:sp>
          <p:nvSpPr>
            <p:cNvPr id="6157" name="Text Box 40"/>
            <p:cNvSpPr txBox="1">
              <a:spLocks noChangeArrowheads="1"/>
            </p:cNvSpPr>
            <p:nvPr/>
          </p:nvSpPr>
          <p:spPr bwMode="auto">
            <a:xfrm>
              <a:off x="5498976" y="1556792"/>
              <a:ext cx="2786063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s-ES" sz="1200"/>
                <a:t>Análisis, filtrado y elaboración de fichas resumen.</a:t>
              </a:r>
            </a:p>
          </p:txBody>
        </p:sp>
        <p:sp>
          <p:nvSpPr>
            <p:cNvPr id="6158" name="Text Box 42"/>
            <p:cNvSpPr txBox="1">
              <a:spLocks noChangeArrowheads="1"/>
            </p:cNvSpPr>
            <p:nvPr/>
          </p:nvSpPr>
          <p:spPr bwMode="auto">
            <a:xfrm>
              <a:off x="5641851" y="2056854"/>
              <a:ext cx="2643188" cy="147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28600" indent="-228600" algn="just">
                <a:spcBef>
                  <a:spcPct val="50000"/>
                </a:spcBef>
                <a:buFont typeface="Arial" charset="0"/>
                <a:buAutoNum type="arabicPeriod"/>
              </a:pPr>
              <a:r>
                <a:rPr lang="es-ES" sz="1000" b="1">
                  <a:solidFill>
                    <a:srgbClr val="009900"/>
                  </a:solidFill>
                </a:rPr>
                <a:t>Análisis de convocatorias.</a:t>
              </a:r>
            </a:p>
            <a:p>
              <a:pPr marL="228600" indent="-228600" algn="just">
                <a:spcBef>
                  <a:spcPct val="50000"/>
                </a:spcBef>
                <a:buFont typeface="Arial" charset="0"/>
                <a:buAutoNum type="arabicPeriod"/>
              </a:pPr>
              <a:r>
                <a:rPr lang="es-ES" sz="1000" b="1">
                  <a:solidFill>
                    <a:srgbClr val="009900"/>
                  </a:solidFill>
                </a:rPr>
                <a:t>Filtrado por grupos de interés y líneas de investigación existentes en el hospital.</a:t>
              </a:r>
            </a:p>
            <a:p>
              <a:pPr marL="228600" indent="-228600" algn="just">
                <a:spcBef>
                  <a:spcPct val="50000"/>
                </a:spcBef>
                <a:buFont typeface="Arial" charset="0"/>
                <a:buAutoNum type="arabicPeriod"/>
              </a:pPr>
              <a:r>
                <a:rPr lang="es-ES" sz="1000" b="1">
                  <a:solidFill>
                    <a:srgbClr val="009900"/>
                  </a:solidFill>
                </a:rPr>
                <a:t>Elaboración de fichas que incluyan la información más relevante que tienen que tener los investigadores para aplicar.</a:t>
              </a:r>
              <a:endParaRPr lang="es-ES" sz="1000" b="1"/>
            </a:p>
          </p:txBody>
        </p:sp>
        <p:sp>
          <p:nvSpPr>
            <p:cNvPr id="6159" name="AutoShape 33"/>
            <p:cNvSpPr>
              <a:spLocks noChangeArrowheads="1"/>
            </p:cNvSpPr>
            <p:nvPr/>
          </p:nvSpPr>
          <p:spPr bwMode="auto">
            <a:xfrm>
              <a:off x="6500813" y="3557042"/>
              <a:ext cx="431800" cy="574675"/>
            </a:xfrm>
            <a:prstGeom prst="downArrow">
              <a:avLst>
                <a:gd name="adj1" fmla="val 50000"/>
                <a:gd name="adj2" fmla="val 5809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3" name="Text Box 47"/>
            <p:cNvSpPr txBox="1">
              <a:spLocks noChangeArrowheads="1"/>
            </p:cNvSpPr>
            <p:nvPr/>
          </p:nvSpPr>
          <p:spPr bwMode="auto">
            <a:xfrm>
              <a:off x="5286457" y="4200338"/>
              <a:ext cx="2714439" cy="346105"/>
            </a:xfrm>
            <a:prstGeom prst="rect">
              <a:avLst/>
            </a:prstGeom>
            <a:ln>
              <a:solidFill>
                <a:srgbClr val="00B05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" sz="1600" b="1" dirty="0">
                  <a:solidFill>
                    <a:srgbClr val="00B050"/>
                  </a:solidFill>
                </a:rPr>
                <a:t>FASE 3: DIFUSIÓN </a:t>
              </a:r>
            </a:p>
          </p:txBody>
        </p:sp>
        <p:sp>
          <p:nvSpPr>
            <p:cNvPr id="6161" name="Text Box 48"/>
            <p:cNvSpPr txBox="1">
              <a:spLocks noChangeArrowheads="1"/>
            </p:cNvSpPr>
            <p:nvPr/>
          </p:nvSpPr>
          <p:spPr bwMode="auto">
            <a:xfrm>
              <a:off x="5332710" y="4778325"/>
              <a:ext cx="2786063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s-ES" sz="1200"/>
                <a:t>Difusión vía email y de forma periódica de los resultados obtenidos a los potenciales beneficiarios.</a:t>
              </a:r>
            </a:p>
          </p:txBody>
        </p:sp>
        <p:sp>
          <p:nvSpPr>
            <p:cNvPr id="6162" name="AutoShape 53"/>
            <p:cNvSpPr>
              <a:spLocks noChangeArrowheads="1"/>
            </p:cNvSpPr>
            <p:nvPr/>
          </p:nvSpPr>
          <p:spPr bwMode="auto">
            <a:xfrm rot="5400000">
              <a:off x="4498851" y="4063950"/>
              <a:ext cx="431800" cy="717550"/>
            </a:xfrm>
            <a:prstGeom prst="downArrow">
              <a:avLst>
                <a:gd name="adj1" fmla="val 50000"/>
                <a:gd name="adj2" fmla="val 2500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s-ES"/>
            </a:p>
          </p:txBody>
        </p:sp>
        <p:sp>
          <p:nvSpPr>
            <p:cNvPr id="26" name="Text Box 47"/>
            <p:cNvSpPr txBox="1">
              <a:spLocks noChangeArrowheads="1"/>
            </p:cNvSpPr>
            <p:nvPr/>
          </p:nvSpPr>
          <p:spPr bwMode="auto">
            <a:xfrm>
              <a:off x="1213211" y="4135245"/>
              <a:ext cx="2643007" cy="584250"/>
            </a:xfrm>
            <a:prstGeom prst="rect">
              <a:avLst/>
            </a:prstGeom>
            <a:ln>
              <a:solidFill>
                <a:srgbClr val="00B05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" sz="1600" b="1" dirty="0">
                  <a:solidFill>
                    <a:srgbClr val="00B050"/>
                  </a:solidFill>
                </a:rPr>
                <a:t>FASE 4: ACOMPAÑAMIENTO </a:t>
              </a:r>
            </a:p>
          </p:txBody>
        </p:sp>
        <p:sp>
          <p:nvSpPr>
            <p:cNvPr id="6164" name="Text Box 48"/>
            <p:cNvSpPr txBox="1">
              <a:spLocks noChangeArrowheads="1"/>
            </p:cNvSpPr>
            <p:nvPr/>
          </p:nvSpPr>
          <p:spPr bwMode="auto">
            <a:xfrm>
              <a:off x="1187624" y="4778325"/>
              <a:ext cx="2786062" cy="10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s-ES" sz="1200"/>
                <a:t>Los investigadores tendrán el apoyo de la UNIP en todas las fases de la convocatoria, desde el inicio hasta las fases posteriores al envío de las propuestas.</a:t>
              </a:r>
            </a:p>
          </p:txBody>
        </p:sp>
      </p:grpSp>
      <p:sp>
        <p:nvSpPr>
          <p:cNvPr id="6151" name="Text Box 48"/>
          <p:cNvSpPr txBox="1">
            <a:spLocks noChangeArrowheads="1"/>
          </p:cNvSpPr>
          <p:nvPr/>
        </p:nvSpPr>
        <p:spPr bwMode="auto">
          <a:xfrm>
            <a:off x="5219700" y="5805488"/>
            <a:ext cx="36433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 sz="1200"/>
              <a:t>Contacto: </a:t>
            </a:r>
          </a:p>
          <a:p>
            <a:pPr algn="r"/>
            <a:r>
              <a:rPr lang="es-ES" sz="1200" b="1"/>
              <a:t>Antonio López Villegas</a:t>
            </a:r>
            <a:r>
              <a:rPr lang="es-ES" sz="1200"/>
              <a:t>  </a:t>
            </a:r>
          </a:p>
          <a:p>
            <a:pPr algn="r"/>
            <a:r>
              <a:rPr lang="es-ES" sz="1200">
                <a:hlinkClick r:id="rId2"/>
              </a:rPr>
              <a:t>investigacion.hpo.sspa@juntadeandalucia.es</a:t>
            </a:r>
            <a:endParaRPr lang="es-ES" sz="1200"/>
          </a:p>
          <a:p>
            <a:pPr algn="r"/>
            <a:r>
              <a:rPr lang="es-ES" sz="1200"/>
              <a:t>950 022 935 (722 935)</a:t>
            </a:r>
          </a:p>
        </p:txBody>
      </p:sp>
      <p:pic>
        <p:nvPicPr>
          <p:cNvPr id="21" name="20 Imagen" descr="LogoPonienteHorizont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97957" cy="849887"/>
          </a:xfrm>
          <a:prstGeom prst="rect">
            <a:avLst/>
          </a:prstGeom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08" y="6509336"/>
            <a:ext cx="2914324" cy="304039"/>
          </a:xfrm>
          <a:prstGeom prst="rect">
            <a:avLst/>
          </a:prstGeom>
        </p:spPr>
      </p:pic>
      <p:pic>
        <p:nvPicPr>
          <p:cNvPr id="24" name="23 Imagen" descr="UNIP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72400" y="188640"/>
            <a:ext cx="778872" cy="735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Presentación en pantalla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pbibl_247</dc:creator>
  <cp:lastModifiedBy>pbibl_247</cp:lastModifiedBy>
  <cp:revision>1</cp:revision>
  <dcterms:created xsi:type="dcterms:W3CDTF">2022-06-02T11:47:58Z</dcterms:created>
  <dcterms:modified xsi:type="dcterms:W3CDTF">2022-06-02T11:48:22Z</dcterms:modified>
</cp:coreProperties>
</file>